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6" r:id="rId4"/>
    <p:sldId id="273" r:id="rId5"/>
    <p:sldId id="257" r:id="rId6"/>
    <p:sldId id="268" r:id="rId7"/>
    <p:sldId id="258" r:id="rId8"/>
    <p:sldId id="266" r:id="rId9"/>
    <p:sldId id="272" r:id="rId10"/>
    <p:sldId id="262" r:id="rId11"/>
    <p:sldId id="259" r:id="rId12"/>
    <p:sldId id="265" r:id="rId13"/>
    <p:sldId id="260" r:id="rId14"/>
    <p:sldId id="261" r:id="rId15"/>
    <p:sldId id="269" r:id="rId16"/>
    <p:sldId id="264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33000"/>
                <a:lumOff val="67000"/>
              </a:schemeClr>
            </a:gs>
            <a:gs pos="0">
              <a:srgbClr val="99CCFF"/>
            </a:gs>
            <a:gs pos="91000">
              <a:srgbClr val="92D050">
                <a:lumMod val="32000"/>
                <a:lumOff val="68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1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2549" y="116632"/>
            <a:ext cx="7272808" cy="2249388"/>
          </a:xfrm>
          <a:prstGeom prst="horizontalScroll">
            <a:avLst>
              <a:gd name="adj" fmla="val 10068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Century" panose="02040604050505020304" pitchFamily="18" charset="0"/>
              </a:rPr>
              <a:t>Экскурсия для детей старшего дошкольного возраста </a:t>
            </a:r>
          </a:p>
          <a:p>
            <a:pPr algn="ctr"/>
            <a:r>
              <a:rPr lang="ru-RU" sz="2600" b="1" dirty="0" smtClean="0">
                <a:latin typeface="Century" panose="02040604050505020304" pitchFamily="18" charset="0"/>
              </a:rPr>
              <a:t>«Нижний Новгород любимый-</a:t>
            </a:r>
          </a:p>
          <a:p>
            <a:pPr algn="ctr"/>
            <a:r>
              <a:rPr lang="ru-RU" sz="2600" b="1" dirty="0" smtClean="0">
                <a:latin typeface="Century" panose="02040604050505020304" pitchFamily="18" charset="0"/>
              </a:rPr>
              <a:t> до чего же ты красивый!»</a:t>
            </a:r>
            <a:endParaRPr lang="ru-RU" sz="2600" b="1" dirty="0">
              <a:latin typeface="Century" panose="02040604050505020304" pitchFamily="18" charset="0"/>
            </a:endParaRPr>
          </a:p>
        </p:txBody>
      </p:sp>
      <p:pic>
        <p:nvPicPr>
          <p:cNvPr id="7" name="Picture 4" descr="029-76k10_de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34" y="2487046"/>
            <a:ext cx="2162411" cy="197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img1.picmix.com/output/stamp/normal/0/1/2/1/131210_d4d2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019" y="2373914"/>
            <a:ext cx="2423043" cy="220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05019" y="4797151"/>
            <a:ext cx="4415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Автор-составитель Быстрова А.А.-</a:t>
            </a:r>
          </a:p>
          <a:p>
            <a:r>
              <a:rPr lang="ru-RU" dirty="0" smtClean="0"/>
              <a:t> воспитатель МАДОУ «Детский сад № 450»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57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0-tub-ru.yandex.net/i?id=316b4c87d5fd64c2233d7f3eec80982b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417733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995936" y="4426036"/>
            <a:ext cx="3723360" cy="1955291"/>
          </a:xfrm>
          <a:prstGeom prst="wedgeRoundRectCallout">
            <a:avLst>
              <a:gd name="adj1" fmla="val 50717"/>
              <a:gd name="adj2" fmla="val 57607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rgbClr val="202122"/>
                </a:solidFill>
                <a:latin typeface="Arial"/>
              </a:rPr>
              <a:t> </a:t>
            </a:r>
            <a:r>
              <a:rPr lang="ru-RU" sz="1400" dirty="0" smtClean="0">
                <a:solidFill>
                  <a:srgbClr val="202122"/>
                </a:solidFill>
                <a:latin typeface="Arial"/>
              </a:rPr>
              <a:t>Еще одна современная достопримечательность нашего города , расположенная на Стрелке-это стадион. Стадион </a:t>
            </a:r>
            <a:r>
              <a:rPr lang="ru-RU" sz="1400" dirty="0">
                <a:solidFill>
                  <a:srgbClr val="202122"/>
                </a:solidFill>
                <a:latin typeface="Arial"/>
              </a:rPr>
              <a:t>выполнен в бело-синей цветовой гамме. </a:t>
            </a:r>
            <a:endParaRPr lang="ru-RU" sz="1400" dirty="0" smtClean="0">
              <a:solidFill>
                <a:srgbClr val="202122"/>
              </a:solidFill>
              <a:latin typeface="Arial"/>
            </a:endParaRPr>
          </a:p>
          <a:p>
            <a:pPr algn="just"/>
            <a:r>
              <a:rPr lang="ru-RU" sz="1400" dirty="0" smtClean="0">
                <a:solidFill>
                  <a:srgbClr val="202122"/>
                </a:solidFill>
                <a:latin typeface="Arial"/>
              </a:rPr>
              <a:t>Угадайте, почему архитекторами были выбраны именно эти  цвета? Синий </a:t>
            </a:r>
            <a:r>
              <a:rPr lang="ru-RU" sz="1400" dirty="0">
                <a:solidFill>
                  <a:srgbClr val="202122"/>
                </a:solidFill>
                <a:latin typeface="Arial"/>
              </a:rPr>
              <a:t>символизируют воду, а белый — ветер. </a:t>
            </a:r>
            <a:endParaRPr lang="ru-RU" sz="1400" b="0" i="0" dirty="0">
              <a:solidFill>
                <a:srgbClr val="202122"/>
              </a:solidFill>
              <a:effectLst/>
              <a:latin typeface="Arial"/>
            </a:endParaRPr>
          </a:p>
        </p:txBody>
      </p:sp>
      <p:pic>
        <p:nvPicPr>
          <p:cNvPr id="5" name="Picture 2" descr="https://media.baamboozle.com/uploads/images/82679/1631431303_960781_u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14613"/>
            <a:ext cx="3212486" cy="180702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User\Desktop\нино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6" t="22011" r="11534" b="7192"/>
          <a:stretch/>
        </p:blipFill>
        <p:spPr bwMode="auto">
          <a:xfrm>
            <a:off x="7719296" y="4863558"/>
            <a:ext cx="1209682" cy="182758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12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нижний новгород\Planetary_april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029400" cy="40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275856" y="4437112"/>
            <a:ext cx="4587456" cy="2187622"/>
          </a:xfrm>
          <a:prstGeom prst="wedgeRoundRectCallout">
            <a:avLst>
              <a:gd name="adj1" fmla="val 50717"/>
              <a:gd name="adj2" fmla="val 5760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202122"/>
                </a:solidFill>
                <a:latin typeface="Arial"/>
              </a:rPr>
              <a:t>Следующей остановкой нашей экскурсии будет Нижегородский планетарий. Как вы думаете, что можно увидеть в планетарии?</a:t>
            </a:r>
          </a:p>
          <a:p>
            <a:pPr algn="just"/>
            <a:r>
              <a:rPr lang="ru-RU" sz="1400" dirty="0" smtClean="0">
                <a:solidFill>
                  <a:srgbClr val="202122"/>
                </a:solidFill>
                <a:latin typeface="Arial"/>
              </a:rPr>
              <a:t>Наш планетарий  - первый </a:t>
            </a:r>
            <a:r>
              <a:rPr lang="ru-RU" sz="1400" dirty="0">
                <a:solidFill>
                  <a:srgbClr val="202122"/>
                </a:solidFill>
                <a:latin typeface="Arial"/>
              </a:rPr>
              <a:t>цифровой планетарий России, один из лучших в нашей стране и Европе; Только здесь в любую погоду вы сможете полюбоваться на звёздное </a:t>
            </a:r>
            <a:r>
              <a:rPr lang="ru-RU" sz="1400" dirty="0" smtClean="0">
                <a:solidFill>
                  <a:srgbClr val="202122"/>
                </a:solidFill>
                <a:latin typeface="Arial"/>
              </a:rPr>
              <a:t>небо, </a:t>
            </a:r>
            <a:r>
              <a:rPr lang="ru-RU" sz="1400" dirty="0">
                <a:solidFill>
                  <a:srgbClr val="202122"/>
                </a:solidFill>
                <a:latin typeface="Arial"/>
              </a:rPr>
              <a:t>почувствовать себя настоящими космонавтами и попробовать свои силы в отработке навыков сближения и стыковки </a:t>
            </a:r>
            <a:r>
              <a:rPr lang="ru-RU" sz="1400" dirty="0" smtClean="0">
                <a:solidFill>
                  <a:srgbClr val="202122"/>
                </a:solidFill>
                <a:latin typeface="Arial"/>
              </a:rPr>
              <a:t>космического корабля.</a:t>
            </a:r>
            <a:endParaRPr lang="ru-RU" sz="1400" dirty="0">
              <a:solidFill>
                <a:srgbClr val="202122"/>
              </a:solidFill>
              <a:latin typeface="Arial"/>
            </a:endParaRPr>
          </a:p>
        </p:txBody>
      </p:sp>
      <p:pic>
        <p:nvPicPr>
          <p:cNvPr id="5" name="Picture 2" descr="https://media.baamboozle.com/uploads/images/82679/1631431303_960781_u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90114"/>
            <a:ext cx="3212486" cy="180702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User\Desktop\нино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6" t="22011" r="11534" b="7192"/>
          <a:stretch/>
        </p:blipFill>
        <p:spPr bwMode="auto">
          <a:xfrm>
            <a:off x="7863312" y="4797152"/>
            <a:ext cx="1209682" cy="182758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081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opennov.ru/sites/default/files/images/news/bec256a4-fb0a-43e6-bd3d-86b3365a67c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5618"/>
            <a:ext cx="595266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media.baamboozle.com/uploads/images/82679/1631431303_960781_u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90114"/>
            <a:ext cx="3212486" cy="180702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275856" y="4690114"/>
            <a:ext cx="5256584" cy="1993645"/>
          </a:xfrm>
          <a:prstGeom prst="wedgeRoundRectCallout">
            <a:avLst>
              <a:gd name="adj1" fmla="val 50717"/>
              <a:gd name="adj2" fmla="val 5760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202122"/>
                </a:solidFill>
                <a:latin typeface="Arial"/>
              </a:rPr>
              <a:t>Рядом с планетарием находится Нижегородский </a:t>
            </a:r>
            <a:r>
              <a:rPr lang="ru-RU" sz="1400" dirty="0">
                <a:solidFill>
                  <a:srgbClr val="202122"/>
                </a:solidFill>
                <a:latin typeface="Arial"/>
              </a:rPr>
              <a:t>цирк имени Маргариты </a:t>
            </a:r>
            <a:r>
              <a:rPr lang="ru-RU" sz="1400" dirty="0" smtClean="0">
                <a:solidFill>
                  <a:srgbClr val="202122"/>
                </a:solidFill>
                <a:latin typeface="Arial"/>
              </a:rPr>
              <a:t>Назаровой- великой дрессировщицы и нашей соотечественницы.</a:t>
            </a:r>
          </a:p>
          <a:p>
            <a:pPr algn="just"/>
            <a:r>
              <a:rPr lang="ru-RU" sz="1400" dirty="0" smtClean="0">
                <a:solidFill>
                  <a:srgbClr val="202122"/>
                </a:solidFill>
                <a:latin typeface="Arial"/>
              </a:rPr>
              <a:t>А вы знаете , что обозначает слово «цирк»?</a:t>
            </a:r>
          </a:p>
          <a:p>
            <a:pPr algn="just"/>
            <a:r>
              <a:rPr lang="ru-RU" sz="1400" dirty="0" smtClean="0">
                <a:solidFill>
                  <a:srgbClr val="202122"/>
                </a:solidFill>
                <a:latin typeface="Arial"/>
              </a:rPr>
              <a:t>На латинском языке-это слово обозначает «круглый», как сама форма здания.</a:t>
            </a:r>
          </a:p>
          <a:p>
            <a:pPr algn="just"/>
            <a:r>
              <a:rPr lang="ru-RU" sz="1400" dirty="0" smtClean="0">
                <a:solidFill>
                  <a:srgbClr val="202122"/>
                </a:solidFill>
                <a:latin typeface="Arial"/>
              </a:rPr>
              <a:t>Расположен цирк  </a:t>
            </a:r>
            <a:r>
              <a:rPr lang="ru-RU" sz="1400" dirty="0">
                <a:solidFill>
                  <a:srgbClr val="202122"/>
                </a:solidFill>
                <a:latin typeface="Arial"/>
              </a:rPr>
              <a:t>в </a:t>
            </a:r>
            <a:r>
              <a:rPr lang="ru-RU" sz="1400" dirty="0" err="1">
                <a:solidFill>
                  <a:srgbClr val="202122"/>
                </a:solidFill>
                <a:latin typeface="Arial"/>
              </a:rPr>
              <a:t>Канавинском</a:t>
            </a:r>
            <a:r>
              <a:rPr lang="ru-RU" sz="1400" dirty="0">
                <a:solidFill>
                  <a:srgbClr val="202122"/>
                </a:solidFill>
                <a:latin typeface="Arial"/>
              </a:rPr>
              <a:t> районе Нижнего Новгорода. Считается самым большим цирком в </a:t>
            </a:r>
            <a:r>
              <a:rPr lang="ru-RU" sz="1400" dirty="0" smtClean="0">
                <a:solidFill>
                  <a:srgbClr val="202122"/>
                </a:solidFill>
                <a:latin typeface="Arial"/>
              </a:rPr>
              <a:t>Европе.</a:t>
            </a:r>
            <a:endParaRPr lang="ru-RU" sz="1400" b="0" i="0" dirty="0">
              <a:solidFill>
                <a:srgbClr val="202122"/>
              </a:solidFill>
              <a:effectLst/>
              <a:latin typeface="Arial"/>
            </a:endParaRPr>
          </a:p>
        </p:txBody>
      </p:sp>
      <p:pic>
        <p:nvPicPr>
          <p:cNvPr id="5" name="Picture 6" descr="https://im0-tub-ru.yandex.net/i?id=7983a8d133f01271f55aff24b91c3d20&amp;ref=rim&amp;n=33&amp;w=225&amp;h=15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40"/>
          <a:stretch/>
        </p:blipFill>
        <p:spPr bwMode="auto">
          <a:xfrm flipH="1">
            <a:off x="7956086" y="3501008"/>
            <a:ext cx="1068607" cy="1310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80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1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8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988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332656"/>
            <a:ext cx="5857441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464006" y="4365104"/>
            <a:ext cx="5391962" cy="2009061"/>
          </a:xfrm>
          <a:prstGeom prst="wedgeRoundRectCallout">
            <a:avLst>
              <a:gd name="adj1" fmla="val 32170"/>
              <a:gd name="adj2" fmla="val -7694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5875" algn="just"/>
            <a:r>
              <a:rPr lang="ru-RU" sz="1600" dirty="0"/>
              <a:t>Из </a:t>
            </a:r>
            <a:r>
              <a:rPr lang="ru-RU" sz="1600" dirty="0" err="1"/>
              <a:t>Канавинского</a:t>
            </a:r>
            <a:r>
              <a:rPr lang="ru-RU" sz="1600" dirty="0"/>
              <a:t> </a:t>
            </a:r>
            <a:r>
              <a:rPr lang="ru-RU" sz="1600" dirty="0" smtClean="0"/>
              <a:t>района </a:t>
            </a:r>
            <a:r>
              <a:rPr lang="ru-RU" sz="1600" dirty="0"/>
              <a:t>мы отправимся в Сормовский </a:t>
            </a:r>
            <a:r>
              <a:rPr lang="ru-RU" sz="1600" dirty="0" smtClean="0"/>
              <a:t>район. Здесь мы проезжаем мимо интересного памятника, похожего на ракету и на корабль одновременно. Кто знает что это?</a:t>
            </a:r>
          </a:p>
          <a:p>
            <a:pPr indent="15875" algn="just"/>
            <a:r>
              <a:rPr lang="ru-RU" sz="1600" dirty="0" smtClean="0"/>
              <a:t>Это «Метеор»- речное судно на подводных крыльях. Крылья делали этот вид пассажирского транспорта скоростным. Способным лететь со скоростью 60-70 км/ч.</a:t>
            </a:r>
          </a:p>
        </p:txBody>
      </p:sp>
      <p:pic>
        <p:nvPicPr>
          <p:cNvPr id="4" name="Picture 2" descr="https://media.baamboozle.com/uploads/images/82679/1631431303_960781_u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90114"/>
            <a:ext cx="3212486" cy="180702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User\Desktop\нино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6" t="22011" r="11534" b="7192"/>
          <a:stretch/>
        </p:blipFill>
        <p:spPr bwMode="auto">
          <a:xfrm>
            <a:off x="7740352" y="2132856"/>
            <a:ext cx="1209682" cy="182758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857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5ac33306c1e065326409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9460" y="149444"/>
            <a:ext cx="3529013" cy="509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5"/>
          <p:cNvSpPr txBox="1">
            <a:spLocks noChangeArrowheads="1"/>
          </p:cNvSpPr>
          <p:nvPr/>
        </p:nvSpPr>
        <p:spPr>
          <a:xfrm>
            <a:off x="3923928" y="4797152"/>
            <a:ext cx="4813023" cy="1872208"/>
          </a:xfrm>
          <a:prstGeom prst="wedgeRoundRectCallout">
            <a:avLst>
              <a:gd name="adj1" fmla="val 40557"/>
              <a:gd name="adj2" fmla="val -8687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ru-RU" altLang="ru-RU" sz="1600" dirty="0" smtClean="0"/>
              <a:t>А это памятник </a:t>
            </a:r>
            <a:r>
              <a:rPr lang="ru-RU" altLang="ru-RU" sz="1600" dirty="0" err="1" smtClean="0"/>
              <a:t>Растиславу</a:t>
            </a:r>
            <a:r>
              <a:rPr lang="ru-RU" altLang="ru-RU" sz="1600" dirty="0" smtClean="0"/>
              <a:t> Евгеньевичу Алексееву, всемирно известному конструктору судов на подводных крыльях «Метеор».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ru-RU" altLang="ru-RU" sz="1600" dirty="0" smtClean="0"/>
              <a:t>Присмотритесь, на что похоже основание  памятника?- На нос </a:t>
            </a:r>
            <a:r>
              <a:rPr lang="ru-RU" altLang="ru-RU" sz="1600" dirty="0" err="1" smtClean="0"/>
              <a:t>корабля.</a:t>
            </a:r>
            <a:r>
              <a:rPr lang="ru-RU" sz="1600" dirty="0" err="1" smtClean="0"/>
              <a:t>А</a:t>
            </a:r>
            <a:r>
              <a:rPr lang="ru-RU" sz="1600" dirty="0" smtClean="0"/>
              <a:t> </a:t>
            </a:r>
            <a:r>
              <a:rPr lang="ru-RU" sz="1600" dirty="0"/>
              <a:t>за спиной конструктора развеваются паруса - крылья.</a:t>
            </a:r>
            <a:endParaRPr lang="ru-RU" altLang="ru-RU" sz="1600" dirty="0" smtClean="0"/>
          </a:p>
        </p:txBody>
      </p:sp>
      <p:pic>
        <p:nvPicPr>
          <p:cNvPr id="4" name="Picture 6" descr="https://im0-tub-ru.yandex.net/i?id=7983a8d133f01271f55aff24b91c3d20&amp;ref=rim&amp;n=33&amp;w=225&amp;h=15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40"/>
          <a:stretch/>
        </p:blipFill>
        <p:spPr bwMode="auto">
          <a:xfrm flipH="1">
            <a:off x="7668344" y="3429000"/>
            <a:ext cx="1068607" cy="1310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media.baamboozle.com/uploads/images/82679/1631431303_960781_ur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90114"/>
            <a:ext cx="3212486" cy="180702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8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3659751" y="4682929"/>
            <a:ext cx="4248472" cy="1368151"/>
          </a:xfrm>
          <a:prstGeom prst="wedgeRoundRectCallout">
            <a:avLst>
              <a:gd name="adj1" fmla="val -2061"/>
              <a:gd name="adj2" fmla="val 5910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/>
              <a:t>В </a:t>
            </a:r>
            <a:r>
              <a:rPr lang="ru-RU" sz="1600" dirty="0" err="1" smtClean="0"/>
              <a:t>Сормовском</a:t>
            </a:r>
            <a:r>
              <a:rPr lang="ru-RU" sz="1600" dirty="0" smtClean="0"/>
              <a:t> районе тоже есть свой вечный огонь – на площади Славы. Здесь также появился </a:t>
            </a:r>
            <a:r>
              <a:rPr lang="ru-RU" sz="1600" dirty="0"/>
              <a:t>памятник с именами </a:t>
            </a:r>
            <a:r>
              <a:rPr lang="ru-RU" sz="1600" dirty="0" err="1"/>
              <a:t>сормовичей</a:t>
            </a:r>
            <a:r>
              <a:rPr lang="ru-RU" sz="1600" dirty="0"/>
              <a:t>, которые </a:t>
            </a:r>
            <a:r>
              <a:rPr lang="ru-RU" sz="1600" dirty="0" smtClean="0"/>
              <a:t>внесли свой вклад в победу над фашистскими захватчиками</a:t>
            </a:r>
            <a:endParaRPr lang="ru-RU" sz="1600" dirty="0"/>
          </a:p>
        </p:txBody>
      </p:sp>
      <p:pic>
        <p:nvPicPr>
          <p:cNvPr id="1026" name="Picture 2" descr="https://im0-tub-ru.yandex.net/i?id=272df930203cc29cdef78d1112aede98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576583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media.baamboozle.com/uploads/images/82679/1631431303_960781_u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90114"/>
            <a:ext cx="3212486" cy="180702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User\Desktop\нино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6" t="22011" r="11534" b="7192"/>
          <a:stretch/>
        </p:blipFill>
        <p:spPr bwMode="auto">
          <a:xfrm>
            <a:off x="7793422" y="4869160"/>
            <a:ext cx="1209682" cy="182758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572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edia.baamboozle.com/uploads/images/82679/1631431303_960781_ur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65104"/>
            <a:ext cx="3212486" cy="180702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5076057" y="260649"/>
            <a:ext cx="2664296" cy="1152128"/>
          </a:xfrm>
          <a:prstGeom prst="wedgeRoundRectCallout">
            <a:avLst>
              <a:gd name="adj1" fmla="val 50717"/>
              <a:gd name="adj2" fmla="val 5760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202122"/>
                </a:solidFill>
                <a:latin typeface="Arial"/>
              </a:rPr>
              <a:t>А вы знаете, что в Нижнем Новгороде есть целых три детских театра ? Обязательно посетите их с родителями!</a:t>
            </a:r>
          </a:p>
        </p:txBody>
      </p:sp>
      <p:pic>
        <p:nvPicPr>
          <p:cNvPr id="5" name="Picture 6" descr="https://im0-tub-ru.yandex.net/i?id=7983a8d133f01271f55aff24b91c3d20&amp;ref=rim&amp;n=33&amp;w=225&amp;h=15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40"/>
          <a:stretch/>
        </p:blipFill>
        <p:spPr bwMode="auto">
          <a:xfrm flipH="1">
            <a:off x="7956375" y="836713"/>
            <a:ext cx="1068607" cy="1310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3307895" y="1988840"/>
            <a:ext cx="2952328" cy="3082267"/>
            <a:chOff x="3307895" y="1988840"/>
            <a:chExt cx="2952328" cy="3082267"/>
          </a:xfrm>
        </p:grpSpPr>
        <p:pic>
          <p:nvPicPr>
            <p:cNvPr id="9218" name="Picture 2" descr="http://storage.inovaco.ru/media/project_smi3_851/96/f2/e9/bb/a6/66/image-13-04-20-09-32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7895" y="1988840"/>
              <a:ext cx="2952328" cy="19692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Скругленная прямоугольная выноска 7"/>
            <p:cNvSpPr/>
            <p:nvPr/>
          </p:nvSpPr>
          <p:spPr>
            <a:xfrm>
              <a:off x="3319990" y="4077072"/>
              <a:ext cx="2848282" cy="994035"/>
            </a:xfrm>
            <a:prstGeom prst="wedgeRoundRectCallout">
              <a:avLst>
                <a:gd name="adj1" fmla="val 36998"/>
                <a:gd name="adj2" fmla="val 60752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1400" dirty="0" smtClean="0">
                  <a:solidFill>
                    <a:srgbClr val="202122"/>
                  </a:solidFill>
                  <a:latin typeface="Arial"/>
                </a:rPr>
                <a:t>ТЮЗ-театр </a:t>
              </a:r>
              <a:r>
                <a:rPr lang="ru-RU" sz="1400" dirty="0">
                  <a:solidFill>
                    <a:srgbClr val="202122"/>
                  </a:solidFill>
                  <a:latin typeface="Arial"/>
                </a:rPr>
                <a:t>юного зрителя — первый детский театр, созданный в Нижнем Новгороде в 1928 году. </a:t>
              </a:r>
              <a:endParaRPr lang="ru-RU" sz="1400" b="0" i="0" dirty="0">
                <a:solidFill>
                  <a:srgbClr val="202122"/>
                </a:solidFill>
                <a:effectLst/>
                <a:latin typeface="Arial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56571" y="764704"/>
            <a:ext cx="3102579" cy="2808313"/>
            <a:chOff x="56571" y="764704"/>
            <a:chExt cx="3102579" cy="2808313"/>
          </a:xfrm>
        </p:grpSpPr>
        <p:pic>
          <p:nvPicPr>
            <p:cNvPr id="6" name="Picture 2" descr="https://www.vremyan.ru/_data/objects/0022/9645/icon.jpg?153379087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71" y="764704"/>
              <a:ext cx="3102579" cy="20683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Скругленная прямоугольная выноска 8"/>
            <p:cNvSpPr/>
            <p:nvPr/>
          </p:nvSpPr>
          <p:spPr>
            <a:xfrm>
              <a:off x="74258" y="2874291"/>
              <a:ext cx="3084892" cy="698726"/>
            </a:xfrm>
            <a:prstGeom prst="wedgeRoundRectCallout">
              <a:avLst>
                <a:gd name="adj1" fmla="val 31716"/>
                <a:gd name="adj2" fmla="val 69911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1400" dirty="0">
                  <a:solidFill>
                    <a:srgbClr val="202122"/>
                  </a:solidFill>
                  <a:latin typeface="Arial"/>
                </a:rPr>
                <a:t> </a:t>
              </a:r>
              <a:r>
                <a:rPr lang="ru-RU" sz="1400" dirty="0" smtClean="0">
                  <a:solidFill>
                    <a:srgbClr val="202122"/>
                  </a:solidFill>
                  <a:latin typeface="Arial"/>
                </a:rPr>
                <a:t>Нижегородский кукольный </a:t>
              </a:r>
              <a:r>
                <a:rPr lang="ru-RU" sz="1400" dirty="0">
                  <a:solidFill>
                    <a:srgbClr val="202122"/>
                  </a:solidFill>
                  <a:latin typeface="Arial"/>
                </a:rPr>
                <a:t>театр </a:t>
              </a:r>
              <a:r>
                <a:rPr lang="ru-RU" sz="1400" dirty="0" smtClean="0">
                  <a:solidFill>
                    <a:srgbClr val="202122"/>
                  </a:solidFill>
                  <a:latin typeface="Arial"/>
                </a:rPr>
                <a:t>существует </a:t>
              </a:r>
              <a:r>
                <a:rPr lang="ru-RU" sz="1400" dirty="0">
                  <a:solidFill>
                    <a:srgbClr val="202122"/>
                  </a:solidFill>
                  <a:latin typeface="Arial"/>
                </a:rPr>
                <a:t>уже почти 90 лет. </a:t>
              </a:r>
              <a:endParaRPr lang="ru-RU" sz="1400" b="0" i="0" dirty="0">
                <a:solidFill>
                  <a:srgbClr val="202122"/>
                </a:solidFill>
                <a:effectLst/>
                <a:latin typeface="Arial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460038" y="3129982"/>
            <a:ext cx="2592289" cy="3481014"/>
            <a:chOff x="6460038" y="3129982"/>
            <a:chExt cx="2592289" cy="3481014"/>
          </a:xfrm>
        </p:grpSpPr>
        <p:pic>
          <p:nvPicPr>
            <p:cNvPr id="4098" name="Picture 2" descr="https://www.culture.ru/storage/images/a40e9baa0e21af81931703ff120461e0/864ef6053878379758b63ebefb1c65b6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8" r="8027"/>
            <a:stretch/>
          </p:blipFill>
          <p:spPr bwMode="auto">
            <a:xfrm>
              <a:off x="6460039" y="3129982"/>
              <a:ext cx="2592288" cy="1916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Скругленная прямоугольная выноска 9"/>
            <p:cNvSpPr/>
            <p:nvPr/>
          </p:nvSpPr>
          <p:spPr>
            <a:xfrm>
              <a:off x="6460038" y="5071107"/>
              <a:ext cx="2584573" cy="1539889"/>
            </a:xfrm>
            <a:prstGeom prst="wedgeRoundRectCallout">
              <a:avLst>
                <a:gd name="adj1" fmla="val 50717"/>
                <a:gd name="adj2" fmla="val 57607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1400" dirty="0">
                  <a:solidFill>
                    <a:srgbClr val="202122"/>
                  </a:solidFill>
                  <a:latin typeface="Arial"/>
                </a:rPr>
                <a:t> </a:t>
              </a:r>
              <a:r>
                <a:rPr lang="ru-RU" sz="1400" dirty="0" smtClean="0">
                  <a:solidFill>
                    <a:srgbClr val="202122"/>
                  </a:solidFill>
                  <a:latin typeface="Arial"/>
                </a:rPr>
                <a:t>Детский театр «Вера»</a:t>
              </a:r>
            </a:p>
            <a:p>
              <a:pPr algn="just"/>
              <a:r>
                <a:rPr lang="ru-RU" sz="1400" dirty="0" smtClean="0"/>
                <a:t>Любой </a:t>
              </a:r>
              <a:r>
                <a:rPr lang="ru-RU" sz="1400" dirty="0"/>
                <a:t>желающий может полюбоваться на необычное здание, с трех сторон украшенное витражами, — на них нарисованы ветви и стволы сказочных деревьев.</a:t>
              </a:r>
              <a:endParaRPr lang="ru-RU" sz="1400" b="0" i="0" dirty="0">
                <a:solidFill>
                  <a:srgbClr val="202122"/>
                </a:solidFill>
                <a:effectLst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574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8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8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8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нино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6" r="11534" b="7192"/>
          <a:stretch/>
        </p:blipFill>
        <p:spPr bwMode="auto">
          <a:xfrm>
            <a:off x="2933962" y="1556792"/>
            <a:ext cx="3096344" cy="33397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11330" y="188640"/>
            <a:ext cx="2488462" cy="1459804"/>
          </a:xfrm>
          <a:prstGeom prst="wedgeRoundRectCallout">
            <a:avLst>
              <a:gd name="adj1" fmla="val 69150"/>
              <a:gd name="adj2" fmla="val 4478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Наша экскурсия подошла к концу!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030305" y="236728"/>
            <a:ext cx="3006189" cy="1459805"/>
          </a:xfrm>
          <a:prstGeom prst="wedgeRoundRectCallout">
            <a:avLst>
              <a:gd name="adj1" fmla="val -58742"/>
              <a:gd name="adj2" fmla="val 4555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Надеемся, что вам понравилось путешествовать по Нижнему Новгороду!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39322" y="4581128"/>
            <a:ext cx="2668482" cy="1296144"/>
          </a:xfrm>
          <a:prstGeom prst="wedgeRoundRectCallout">
            <a:avLst>
              <a:gd name="adj1" fmla="val 58376"/>
              <a:gd name="adj2" fmla="val -8058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 называется место слияния Оки и Волги?</a:t>
            </a:r>
          </a:p>
          <a:p>
            <a:pPr algn="ctr"/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 action="ppaction://hlinksldjump"/>
              </a:rPr>
              <a:t>(ссылка на правильный ответ)</a:t>
            </a:r>
            <a:endParaRPr lang="ru-RU" sz="16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084168" y="2348880"/>
            <a:ext cx="2952327" cy="1368152"/>
          </a:xfrm>
          <a:prstGeom prst="wedgeRoundRectCallout">
            <a:avLst>
              <a:gd name="adj1" fmla="val -55086"/>
              <a:gd name="adj2" fmla="val -726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какую цифру похожа Чкаловская лестница ? </a:t>
            </a: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 action="ppaction://hlinksldjump"/>
              </a:rPr>
              <a:t>(ссылка на правильный ответ)</a:t>
            </a:r>
            <a:endParaRPr lang="ru-RU" sz="16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211330" y="2348880"/>
            <a:ext cx="2596474" cy="1512168"/>
          </a:xfrm>
          <a:prstGeom prst="wedgeRoundRectCallout">
            <a:avLst>
              <a:gd name="adj1" fmla="val 58764"/>
              <a:gd name="adj2" fmla="val -636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 запомнили, как называется главная башня Нижегородского кремля?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5" action="ppaction://hlinksldjump"/>
              </a:rPr>
              <a:t>(ссылка на правильный ответ)</a:t>
            </a:r>
            <a:endParaRPr lang="ru-RU" sz="16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204229" y="4581128"/>
            <a:ext cx="2862172" cy="1296144"/>
          </a:xfrm>
          <a:prstGeom prst="wedgeRoundRectCallout">
            <a:avLst>
              <a:gd name="adj1" fmla="val -70114"/>
              <a:gd name="adj2" fmla="val -6108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 называются горы , на которых расположился Нижегородский кремль?</a:t>
            </a:r>
          </a:p>
          <a:p>
            <a:pPr algn="ctr"/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6" action="ppaction://hlinksldjump"/>
              </a:rPr>
              <a:t>(ссылка на правильный ответ)</a:t>
            </a:r>
            <a:endParaRPr lang="ru-RU" sz="16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3059832" y="5229200"/>
            <a:ext cx="2880320" cy="1435928"/>
          </a:xfrm>
          <a:prstGeom prst="wedgeRoundRectCallout">
            <a:avLst>
              <a:gd name="adj1" fmla="val 7965"/>
              <a:gd name="adj2" fmla="val -8045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Сколько детских театров в нашем городе , назовите их</a:t>
            </a:r>
          </a:p>
          <a:p>
            <a:pPr algn="ctr"/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7" action="ppaction://hlinksldjump"/>
              </a:rPr>
              <a:t>(ссылка на правильный ответ)</a:t>
            </a:r>
            <a:endParaRPr lang="ru-RU" sz="16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7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75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25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75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нино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6" r="11534" b="7192"/>
          <a:stretch/>
        </p:blipFill>
        <p:spPr bwMode="auto">
          <a:xfrm>
            <a:off x="2933962" y="1556792"/>
            <a:ext cx="3096344" cy="33397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11330" y="188640"/>
            <a:ext cx="2488462" cy="1459804"/>
          </a:xfrm>
          <a:prstGeom prst="wedgeRoundRectCallout">
            <a:avLst>
              <a:gd name="adj1" fmla="val 69150"/>
              <a:gd name="adj2" fmla="val 4478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Привет, меня зовут олененок  НИНО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030305" y="236728"/>
            <a:ext cx="3006189" cy="1459805"/>
          </a:xfrm>
          <a:prstGeom prst="wedgeRoundRectCallout">
            <a:avLst>
              <a:gd name="adj1" fmla="val -58742"/>
              <a:gd name="adj2" fmla="val 4555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Привет, меня зовут Дятел Гор. Мы два друга. Нас придумал мальчик Никита Киселев к юбилею города. Кстати, а сколько лет нашему городу?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39322" y="4581128"/>
            <a:ext cx="2668482" cy="1296144"/>
          </a:xfrm>
          <a:prstGeom prst="wedgeRoundRectCallout">
            <a:avLst>
              <a:gd name="adj1" fmla="val 58376"/>
              <a:gd name="adj2" fmla="val -8058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Посмотрите внимательно, на моих рожках - 13 ленточек. Столько же башен у нашего кремля.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084168" y="2348880"/>
            <a:ext cx="2952327" cy="1368152"/>
          </a:xfrm>
          <a:prstGeom prst="wedgeRoundRectCallout">
            <a:avLst>
              <a:gd name="adj1" fmla="val -55086"/>
              <a:gd name="adj2" fmla="val -726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еще, догадайтесь, почему моего друга зовут НИНО? 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Правильно это первые слоги названия нашего города.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211330" y="2348880"/>
            <a:ext cx="2596474" cy="1296144"/>
          </a:xfrm>
          <a:prstGeom prst="wedgeRoundRectCallout">
            <a:avLst>
              <a:gd name="adj1" fmla="val 58764"/>
              <a:gd name="adj2" fmla="val -636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Имя  моего друга ГОР, это первый слог старого названия города- Горький.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204229" y="4581128"/>
            <a:ext cx="2862172" cy="1296144"/>
          </a:xfrm>
          <a:prstGeom prst="wedgeRoundRectCallout">
            <a:avLst>
              <a:gd name="adj1" fmla="val -70114"/>
              <a:gd name="adj2" fmla="val -6108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ленточки не простые, а голубые- как цвет воды Оки и Волги- рек, на слиянии которых стоит Нижний Новгород.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3059832" y="5229200"/>
            <a:ext cx="2880320" cy="1435928"/>
          </a:xfrm>
          <a:prstGeom prst="wedgeRoundRectCallout">
            <a:avLst>
              <a:gd name="adj1" fmla="val 7965"/>
              <a:gd name="adj2" fmla="val -8045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Приглашаем вас на экскурсию по нашему городу- 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Нижнему Новгороду!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9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75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25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75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2.fotokto.ru/photo/full/211/21197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4"/>
          <a:stretch/>
        </p:blipFill>
        <p:spPr bwMode="auto">
          <a:xfrm>
            <a:off x="827584" y="1606"/>
            <a:ext cx="6503205" cy="669613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media.baamboozle.com/uploads/images/82679/1631431303_960781_u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13176"/>
            <a:ext cx="2994774" cy="168456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im0-tub-ru.yandex.net/i?id=7983a8d133f01271f55aff24b91c3d20&amp;ref=rim&amp;n=33&amp;w=225&amp;h=15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40"/>
          <a:stretch/>
        </p:blipFill>
        <p:spPr bwMode="auto">
          <a:xfrm flipH="1">
            <a:off x="7812358" y="1844824"/>
            <a:ext cx="1305335" cy="1600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5868144" y="404664"/>
            <a:ext cx="2787256" cy="1368152"/>
          </a:xfrm>
          <a:prstGeom prst="wedgeRoundRectCallout">
            <a:avLst>
              <a:gd name="adj1" fmla="val 50717"/>
              <a:gd name="adj2" fmla="val 57607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/>
              <a:t>Начнем экскурсию с главной башни кремля - Дмитриевской башни. Толщина ее стен достигает пяти метров! На крыше башни- символ города- Олень 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0616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avatars.mds.yandex.net/get-zen_doc/1542122/pub_6114d41fc0e871405ee5bc01_6114d45500e2a54b2c556f63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640884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5849029" y="116632"/>
            <a:ext cx="3024336" cy="1152128"/>
          </a:xfrm>
          <a:prstGeom prst="wedgeRoundRectCallout">
            <a:avLst>
              <a:gd name="adj1" fmla="val 32095"/>
              <a:gd name="adj2" fmla="val 60590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А вы знаете, как называются горы, </a:t>
            </a:r>
            <a:r>
              <a:rPr lang="ru-RU" sz="1400" dirty="0"/>
              <a:t>н</a:t>
            </a:r>
            <a:r>
              <a:rPr lang="ru-RU" sz="1400" dirty="0" smtClean="0"/>
              <a:t>а которых был построен Нижегородский кремль?</a:t>
            </a:r>
          </a:p>
          <a:p>
            <a:r>
              <a:rPr lang="ru-RU" sz="1400" dirty="0" smtClean="0"/>
              <a:t>Это </a:t>
            </a:r>
            <a:r>
              <a:rPr lang="ru-RU" sz="1400" dirty="0" err="1" smtClean="0"/>
              <a:t>Дятловы</a:t>
            </a:r>
            <a:r>
              <a:rPr lang="ru-RU" sz="1400" dirty="0" smtClean="0"/>
              <a:t> горы. Почему они так называются, ваши предположения?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07504" y="4509120"/>
            <a:ext cx="2736304" cy="1368152"/>
          </a:xfrm>
          <a:prstGeom prst="wedgeRoundRectCallout">
            <a:avLst>
              <a:gd name="adj1" fmla="val 32095"/>
              <a:gd name="adj2" fmla="val 60590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Некоторые ученые  </a:t>
            </a:r>
            <a:r>
              <a:rPr lang="ru-RU" sz="1400" dirty="0"/>
              <a:t>считают, что </a:t>
            </a:r>
            <a:r>
              <a:rPr lang="ru-RU" sz="1400" dirty="0" err="1"/>
              <a:t>Дятловы</a:t>
            </a:r>
            <a:r>
              <a:rPr lang="ru-RU" sz="1400" dirty="0"/>
              <a:t> горы получили название из-за большого количества дятлов, </a:t>
            </a:r>
            <a:r>
              <a:rPr lang="ru-RU" sz="1400" dirty="0" smtClean="0"/>
              <a:t>обитавших </a:t>
            </a:r>
            <a:r>
              <a:rPr lang="ru-RU" sz="1400" dirty="0"/>
              <a:t>в лесах</a:t>
            </a:r>
            <a:r>
              <a:rPr lang="ru-RU" sz="1400" dirty="0" smtClean="0"/>
              <a:t>, </a:t>
            </a:r>
            <a:r>
              <a:rPr lang="ru-RU" sz="1400" dirty="0"/>
              <a:t>покрывавших правый берег </a:t>
            </a:r>
            <a:r>
              <a:rPr lang="ru-RU" sz="1400" dirty="0" smtClean="0"/>
              <a:t>Оки.</a:t>
            </a:r>
            <a:endParaRPr lang="ru-RU" sz="1400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949158" y="4526597"/>
            <a:ext cx="3135010" cy="1566700"/>
          </a:xfrm>
          <a:prstGeom prst="wedgeRoundRectCallout">
            <a:avLst>
              <a:gd name="adj1" fmla="val 32095"/>
              <a:gd name="adj2" fmla="val 60590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Другие ученые считают, что название </a:t>
            </a:r>
            <a:r>
              <a:rPr lang="ru-RU" sz="1400" dirty="0"/>
              <a:t>могло произойти от внешнего сходства высоких красно-белой глины с черными прожилками берегов, сформированных холмами, с раскраской оперения </a:t>
            </a:r>
            <a:r>
              <a:rPr lang="ru-RU" sz="1400" dirty="0" smtClean="0"/>
              <a:t>дятла.</a:t>
            </a:r>
            <a:endParaRPr lang="ru-RU" sz="1400" dirty="0"/>
          </a:p>
        </p:txBody>
      </p:sp>
      <p:pic>
        <p:nvPicPr>
          <p:cNvPr id="8" name="Рисунок 7" descr="C:\Users\User\Desktop\нино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6" t="22011" r="11534" b="7192"/>
          <a:stretch/>
        </p:blipFill>
        <p:spPr bwMode="auto">
          <a:xfrm>
            <a:off x="7596336" y="1434873"/>
            <a:ext cx="1353698" cy="182758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6225014" y="4498886"/>
            <a:ext cx="2918986" cy="1738426"/>
          </a:xfrm>
          <a:prstGeom prst="wedgeRoundRectCallout">
            <a:avLst>
              <a:gd name="adj1" fmla="val 32095"/>
              <a:gd name="adj2" fmla="val 60590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По одной из существующих легенд, Дятел — прозвище мордвина, который был вынужден постоянно работать топором для постройки на месте слияния Оки и Волги жилищ для своей большой  семьи.</a:t>
            </a:r>
          </a:p>
        </p:txBody>
      </p:sp>
    </p:spTree>
    <p:extLst>
      <p:ext uri="{BB962C8B-B14F-4D97-AF65-F5344CB8AC3E}">
        <p14:creationId xmlns:p14="http://schemas.microsoft.com/office/powerpoint/2010/main" val="305617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9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8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нижний новгород\2674012323144759_7c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824" y="116632"/>
            <a:ext cx="5613504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media.baamboozle.com/uploads/images/82679/1631431303_960781_u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90114"/>
            <a:ext cx="3212486" cy="180702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464006" y="4005064"/>
            <a:ext cx="4650272" cy="2492074"/>
          </a:xfrm>
          <a:prstGeom prst="wedgeRoundRectCallout">
            <a:avLst>
              <a:gd name="adj1" fmla="val 39718"/>
              <a:gd name="adj2" fmla="val 57383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/>
              <a:t>В </a:t>
            </a:r>
            <a:r>
              <a:rPr lang="ru-RU" sz="1400" dirty="0"/>
              <a:t>Нижегородском </a:t>
            </a:r>
            <a:r>
              <a:rPr lang="ru-RU" sz="1400" dirty="0" smtClean="0"/>
              <a:t>Кремле находится много достопримечательностей, одна из которых- это Вечный огонь.  Рядом расположены  две гранитные плиты, где увековечены имена нижегородцев, погибших во время Великой Отечественной войны. На </a:t>
            </a:r>
            <a:r>
              <a:rPr lang="ru-RU" sz="1400" dirty="0"/>
              <a:t>боковой стороне стелы золотыми буквами выбиты стихи поэта </a:t>
            </a:r>
            <a:endParaRPr lang="ru-RU" sz="1400" dirty="0" smtClean="0"/>
          </a:p>
          <a:p>
            <a:pPr algn="just"/>
            <a:r>
              <a:rPr lang="ru-RU" sz="1400" dirty="0" smtClean="0"/>
              <a:t>В</a:t>
            </a:r>
            <a:r>
              <a:rPr lang="ru-RU" sz="1400" dirty="0"/>
              <a:t>. </a:t>
            </a:r>
            <a:r>
              <a:rPr lang="ru-RU" sz="1400" dirty="0" err="1"/>
              <a:t>Половинкина</a:t>
            </a:r>
            <a:r>
              <a:rPr lang="ru-RU" sz="1400" dirty="0" smtClean="0"/>
              <a:t>:</a:t>
            </a:r>
          </a:p>
          <a:p>
            <a:pPr algn="just"/>
            <a:r>
              <a:rPr lang="ru-RU" sz="1400" dirty="0" smtClean="0"/>
              <a:t> "</a:t>
            </a:r>
            <a:r>
              <a:rPr lang="ru-RU" sz="1400" dirty="0"/>
              <a:t>Товарищи, помните жизнь отстоявших, </a:t>
            </a:r>
          </a:p>
          <a:p>
            <a:pPr algn="just"/>
            <a:r>
              <a:rPr lang="ru-RU" sz="1400" dirty="0" smtClean="0"/>
              <a:t>Они </a:t>
            </a:r>
            <a:r>
              <a:rPr lang="ru-RU" sz="1400" dirty="0"/>
              <a:t>сберегли нам и солнце, и радость. </a:t>
            </a:r>
          </a:p>
          <a:p>
            <a:pPr algn="just"/>
            <a:r>
              <a:rPr lang="ru-RU" sz="1400" dirty="0" smtClean="0"/>
              <a:t> </a:t>
            </a:r>
            <a:r>
              <a:rPr lang="ru-RU" sz="1400" dirty="0"/>
              <a:t>За честь, за свободу, за Родину павших </a:t>
            </a:r>
          </a:p>
          <a:p>
            <a:pPr algn="just"/>
            <a:r>
              <a:rPr lang="ru-RU" sz="1400" dirty="0" smtClean="0"/>
              <a:t> </a:t>
            </a:r>
            <a:r>
              <a:rPr lang="ru-RU" sz="1400" dirty="0"/>
              <a:t>Навеки считайте идущими рядом."</a:t>
            </a:r>
          </a:p>
        </p:txBody>
      </p:sp>
      <p:pic>
        <p:nvPicPr>
          <p:cNvPr id="5" name="Picture 6" descr="https://im0-tub-ru.yandex.net/i?id=7983a8d133f01271f55aff24b91c3d20&amp;ref=rim&amp;n=33&amp;w=225&amp;h=15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40"/>
          <a:stretch/>
        </p:blipFill>
        <p:spPr bwMode="auto">
          <a:xfrm flipH="1">
            <a:off x="7823873" y="5381014"/>
            <a:ext cx="1068607" cy="1310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03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875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2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625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c.pics.livejournal.com/teachron/67407322/3001920/3001920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7"/>
            <a:ext cx="7420372" cy="556527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media.baamboozle.com/uploads/images/82679/1631431303_960781_u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37894"/>
            <a:ext cx="4486345" cy="252357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5292080" y="116633"/>
            <a:ext cx="3600400" cy="2232248"/>
          </a:xfrm>
          <a:prstGeom prst="wedgeRoundRectCallout">
            <a:avLst>
              <a:gd name="adj1" fmla="val 32095"/>
              <a:gd name="adj2" fmla="val 60590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/>
              <a:t>Еще один памятник у стен Нижегородского кремля- это памятник нашему соотечественнику, летчику- испытателю Валерию Чкалову. В </a:t>
            </a:r>
            <a:r>
              <a:rPr lang="ru-RU" sz="1400" dirty="0"/>
              <a:t>меховой одежде и тёплых унтах </a:t>
            </a:r>
            <a:r>
              <a:rPr lang="ru-RU" sz="1400" dirty="0" smtClean="0"/>
              <a:t>он смотрит </a:t>
            </a:r>
            <a:r>
              <a:rPr lang="ru-RU" sz="1400" dirty="0"/>
              <a:t>в даль, собираясь в полёт. </a:t>
            </a:r>
            <a:r>
              <a:rPr lang="ru-RU" sz="1400" dirty="0" smtClean="0"/>
              <a:t>Однажды его экипаж совершил  беспосадочный перелет из  Москвы в Америку через </a:t>
            </a:r>
            <a:r>
              <a:rPr lang="ru-RU" sz="1400" dirty="0"/>
              <a:t>Северный </a:t>
            </a:r>
            <a:r>
              <a:rPr lang="ru-RU" sz="1400" dirty="0" smtClean="0"/>
              <a:t>полюс. 63 </a:t>
            </a:r>
            <a:r>
              <a:rPr lang="ru-RU" sz="1400" dirty="0"/>
              <a:t>часа </a:t>
            </a:r>
            <a:r>
              <a:rPr lang="ru-RU" sz="1400" dirty="0" smtClean="0"/>
              <a:t>они провели </a:t>
            </a:r>
            <a:r>
              <a:rPr lang="ru-RU" sz="1400" dirty="0"/>
              <a:t>в воздухе, в тяжелейших условиях</a:t>
            </a:r>
          </a:p>
        </p:txBody>
      </p:sp>
      <p:pic>
        <p:nvPicPr>
          <p:cNvPr id="8" name="Рисунок 7" descr="C:\Users\User\Desktop\нино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6" t="22011" r="11534" b="7192"/>
          <a:stretch/>
        </p:blipFill>
        <p:spPr bwMode="auto">
          <a:xfrm>
            <a:off x="7596336" y="2636911"/>
            <a:ext cx="1353698" cy="182758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905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esturism.ru/files/images/places/2019/12/chkalovskaya-lestnitsa-19_12_04-14_52_25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90" y="116632"/>
            <a:ext cx="7372110" cy="491474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media.baamboozle.com/uploads/images/82679/1631431303_960781_u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43301"/>
            <a:ext cx="3851921" cy="216670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4572000" y="4549243"/>
            <a:ext cx="3003280" cy="1960764"/>
          </a:xfrm>
          <a:prstGeom prst="wedgeRoundRectCallout">
            <a:avLst>
              <a:gd name="adj1" fmla="val 44991"/>
              <a:gd name="adj2" fmla="val 62382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 памятника Чкалову начинается Чкаловская лестница . Она соединяет верхнюю и нижнюю Волжские Набережные, насчитывает целых 560 ступенек. Какую цифру напоминает Чкаловская лестница? А ты поднимался когда- </a:t>
            </a:r>
            <a:r>
              <a:rPr lang="ru-RU" sz="1400" dirty="0" err="1" smtClean="0"/>
              <a:t>нибудь</a:t>
            </a:r>
            <a:r>
              <a:rPr lang="ru-RU" sz="1400" dirty="0" smtClean="0"/>
              <a:t> по Чкаловской лестнице?</a:t>
            </a:r>
            <a:endParaRPr lang="ru-RU" sz="1400" dirty="0"/>
          </a:p>
        </p:txBody>
      </p:sp>
      <p:pic>
        <p:nvPicPr>
          <p:cNvPr id="6" name="Рисунок 5" descr="C:\Users\User\Desktop\нино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6" t="22011" r="11534" b="7192"/>
          <a:stretch/>
        </p:blipFill>
        <p:spPr bwMode="auto">
          <a:xfrm>
            <a:off x="7668344" y="4682424"/>
            <a:ext cx="1209682" cy="182758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859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reempics.com/uploads/posts/2016-12/1481986542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/>
          <a:stretch/>
        </p:blipFill>
        <p:spPr bwMode="auto">
          <a:xfrm>
            <a:off x="4788024" y="425487"/>
            <a:ext cx="4166012" cy="2550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427591" y="3212976"/>
            <a:ext cx="4443439" cy="1335482"/>
          </a:xfrm>
          <a:prstGeom prst="wedgeRoundRectCallout">
            <a:avLst>
              <a:gd name="adj1" fmla="val 61320"/>
              <a:gd name="adj2" fmla="val -8382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 нижнюю часть города мы отправимся по </a:t>
            </a:r>
            <a:r>
              <a:rPr lang="ru-RU" sz="1400" dirty="0" err="1" smtClean="0"/>
              <a:t>Кана́винскому</a:t>
            </a:r>
            <a:r>
              <a:rPr lang="ru-RU" sz="1400" dirty="0" smtClean="0"/>
              <a:t> мосту. Это  </a:t>
            </a:r>
            <a:r>
              <a:rPr lang="ru-RU" sz="1400" dirty="0"/>
              <a:t>первый из постоянных мостов через реку </a:t>
            </a:r>
            <a:r>
              <a:rPr lang="ru-RU" sz="1400" dirty="0" smtClean="0"/>
              <a:t>Оку </a:t>
            </a:r>
            <a:r>
              <a:rPr lang="ru-RU" sz="1400" dirty="0"/>
              <a:t>в Нижнем Новгороде. </a:t>
            </a:r>
            <a:r>
              <a:rPr lang="ru-RU" sz="1400" dirty="0" smtClean="0"/>
              <a:t>А вы знаете, что раньше этот мост был деревянным? </a:t>
            </a:r>
            <a:endParaRPr lang="ru-RU" sz="1400" dirty="0"/>
          </a:p>
        </p:txBody>
      </p:sp>
      <p:pic>
        <p:nvPicPr>
          <p:cNvPr id="10242" name="Picture 2" descr="https://upload.wikimedia.org/wikipedia/commons/4/4a/%D0%9D%D0%B8%D0%B6%D0%BD%D0%B8%D0%B9_%D0%9D%D0%BE%D0%B2%D0%B3%D0%BE%D1%80%D0%BE%D0%B4_%D0%9F%D0%BB%D0%B0%D1%88%D0%BA%D0%BE%D1%83%D1%82%D0%BD%D1%8B%D0%B9_%D0%BC%D0%BE%D1%81%D1%82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73961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im0-tub-ru.yandex.net/i?id=7983a8d133f01271f55aff24b91c3d20&amp;ref=rim&amp;n=33&amp;w=225&amp;h=15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40"/>
          <a:stretch/>
        </p:blipFill>
        <p:spPr bwMode="auto">
          <a:xfrm flipH="1">
            <a:off x="7406273" y="3523406"/>
            <a:ext cx="1322607" cy="1622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media.baamboozle.com/uploads/images/82679/1631431303_960781_url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504831"/>
            <a:ext cx="3888432" cy="218724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04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2.wp.com/guruturizma.ru/wp-content/uploads/2020/11/strelka.jpg?w=1280&amp;ssl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71" y="278269"/>
            <a:ext cx="5673981" cy="409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3779912" y="4005064"/>
            <a:ext cx="3939384" cy="2005149"/>
          </a:xfrm>
          <a:prstGeom prst="wedgeRoundRectCallout">
            <a:avLst>
              <a:gd name="adj1" fmla="val 50717"/>
              <a:gd name="adj2" fmla="val 57607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/>
              <a:t>Проезжая по </a:t>
            </a:r>
            <a:r>
              <a:rPr lang="ru-RU" sz="1400" dirty="0" err="1" smtClean="0"/>
              <a:t>Канавинскому</a:t>
            </a:r>
            <a:r>
              <a:rPr lang="ru-RU" sz="1400" dirty="0" smtClean="0"/>
              <a:t> мосту мы сможем полюбоваться Нижегородской</a:t>
            </a:r>
            <a:r>
              <a:rPr lang="ru-RU" sz="1400" dirty="0"/>
              <a:t> </a:t>
            </a:r>
            <a:r>
              <a:rPr lang="ru-RU" sz="1400" b="1" dirty="0" smtClean="0"/>
              <a:t>Стрелкой</a:t>
            </a:r>
            <a:r>
              <a:rPr lang="ru-RU" sz="1400" dirty="0"/>
              <a:t> </a:t>
            </a:r>
            <a:r>
              <a:rPr lang="ru-RU" sz="1400" dirty="0" smtClean="0"/>
              <a:t>— это визитная карточка Нижнего Новгорода, треугольный мыс на месте слияния двух великих рек Оки и Волги. Раньше это место являлось</a:t>
            </a:r>
            <a:r>
              <a:rPr lang="ru-RU" sz="1400" dirty="0"/>
              <a:t> портом для грузовых судов, прибывавших в Нижний Новгород и отправлявшихся из него.</a:t>
            </a:r>
            <a:endParaRPr lang="ru-RU" sz="1400" b="0" i="0" dirty="0">
              <a:solidFill>
                <a:srgbClr val="202122"/>
              </a:solidFill>
              <a:effectLst/>
              <a:latin typeface="Arial"/>
            </a:endParaRPr>
          </a:p>
        </p:txBody>
      </p:sp>
      <p:pic>
        <p:nvPicPr>
          <p:cNvPr id="4" name="Picture 2" descr="https://media.baamboozle.com/uploads/images/82679/1631431303_960781_u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53136"/>
            <a:ext cx="3166223" cy="1781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4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893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54</cp:revision>
  <dcterms:created xsi:type="dcterms:W3CDTF">2021-10-12T06:44:15Z</dcterms:created>
  <dcterms:modified xsi:type="dcterms:W3CDTF">2026-01-28T13:47:42Z</dcterms:modified>
</cp:coreProperties>
</file>